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260" r:id="rId3"/>
    <p:sldId id="261" r:id="rId4"/>
    <p:sldId id="262" r:id="rId5"/>
    <p:sldId id="263" r:id="rId6"/>
    <p:sldId id="264" r:id="rId7"/>
    <p:sldId id="265" r:id="rId8"/>
    <p:sldId id="266" r:id="rId9"/>
    <p:sldId id="268" r:id="rId10"/>
    <p:sldId id="274" r:id="rId11"/>
    <p:sldId id="273" r:id="rId12"/>
    <p:sldId id="271" r:id="rId13"/>
    <p:sldId id="269" r:id="rId14"/>
    <p:sldId id="270" r:id="rId15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B8FE839-E2D7-4F44-B39F-D1B9B43485BA}" v="51" dt="2026-01-19T14:10:13.681"/>
    <p1510:client id="{D8D88E18-D925-EFF2-2205-3B9CF5900D4B}" v="10" dt="2026-01-19T06:36:09.273"/>
    <p1510:client id="{F6EFCB61-AF78-10D7-3E10-35AEAD60BDFE}" v="47" dt="2026-01-20T00:35:41.17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13882B-A900-4010-A059-12A15E7043A3}" type="datetimeFigureOut">
              <a:rPr kumimoji="1" lang="ja-JP" altLang="en-US" smtClean="0"/>
              <a:t>2026/1/19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E088B8-0B3D-413C-9DFC-FA4718172BC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280642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E088B8-0B3D-413C-9DFC-FA4718172BC2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928978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A4DF36-A8CE-6BE3-D29A-A1CFD1AD31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79EC0C3E-474D-0D23-979B-C2FCD30583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54449732-D496-857E-7DB5-0E09391A64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A87C0967-3611-23FF-370C-E076551EEF6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E088B8-0B3D-413C-9DFC-FA4718172BC2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880686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475D74-92C6-5A13-5893-A55F5C64A9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F6775B7C-5958-A107-A186-BD8DB52C48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2F16CE79-9AF2-A039-CD2A-6AD9C720FF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7E16582-3AD1-8A6D-A3F0-07B0A2AB869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E088B8-0B3D-413C-9DFC-FA4718172BC2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075544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FBE820-C4C9-824E-3455-9E056C7C10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01C8D645-5C38-A61E-48FF-E6E37CDB156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6E1A7C90-29FB-4304-2874-0DB2B92958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05087542-9D16-1F41-32E4-7A85B4788A3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E088B8-0B3D-413C-9DFC-FA4718172BC2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511858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40DB7B-45AA-5C6D-EC07-B38054F49D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B0ADABF5-897F-DBB3-C62C-412438F74AB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643B1D79-4C88-9C9E-1F6F-CC45F23CFD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0A611A4E-5DCD-D5C8-1714-0BBA7BF875C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E088B8-0B3D-413C-9DFC-FA4718172BC2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903348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304E4C-AF22-0960-9A8C-3ED7225035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284556C7-CA3F-E901-90F7-AB05C9C6791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4C15F712-96B7-CB0F-4450-89C8AA2D2B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48365C59-5F29-E988-B43C-BAC7BEFDC2B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E088B8-0B3D-413C-9DFC-FA4718172BC2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690023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240D30-D1EF-D99F-87EC-16C4B7441C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7DECCD43-A57C-5D88-CACA-9E832B21CE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81F16648-EA68-94DC-5E0C-EDAEB09334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7C2F846-AC56-83C5-9319-2DCB0C461A7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E088B8-0B3D-413C-9DFC-FA4718172BC2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953308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222270-5861-81CE-7FC9-2F5217FA1B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7FA3B3EB-3411-7800-EC3E-3D8BA5DA65B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86C003D7-4C5E-6559-BFED-6FB1F8E74A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BA07A1A-150A-C75F-C0F5-0F654E151B4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E088B8-0B3D-413C-9DFC-FA4718172BC2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677405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0D98DE-0081-4B95-3CEC-201743FC84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77E5DEE8-BA18-CBE2-A179-25B3F168ED9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1D32D470-72ED-25A4-E676-197FFEB089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5F6314D8-C0A1-5289-1A00-64F5B61824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E088B8-0B3D-413C-9DFC-FA4718172BC2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908591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E088B8-0B3D-413C-9DFC-FA4718172BC2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07611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F39CB6E-4A9F-544B-5136-BA75CB4D1B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B505CD9B-20BB-97E1-3EBE-EC92715CB5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02763647-FA1D-C7F7-FEE3-66F7D72CC4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332FA-6C35-49E3-B326-50A21322AC5E}" type="datetimeFigureOut">
              <a:rPr kumimoji="1" lang="ja-JP" altLang="en-US" smtClean="0"/>
              <a:t>2026/1/19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46C6CF54-7EB4-13D3-53C9-CCF6326F4D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4868861-A5B0-FDB9-0305-FF36A6BB1E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43CA37-D574-4C5D-9506-5D19DE774D7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808086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55A4307-AF6A-45B4-29B1-399E3BC5B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EEEB8FAD-D757-8354-1BA3-280AEC5772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1CE2563-2426-4437-31D3-87C0783402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332FA-6C35-49E3-B326-50A21322AC5E}" type="datetimeFigureOut">
              <a:rPr kumimoji="1" lang="ja-JP" altLang="en-US" smtClean="0"/>
              <a:t>2026/1/19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3C659D7-9576-9F70-5B1A-42BB9E5827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A43D4C5-C1EB-050B-F4AD-1268AA2B3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43CA37-D574-4C5D-9506-5D19DE774D7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044666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052245D9-E5AD-7167-9EF7-B8729612B3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A8EB6575-A5A6-DC76-78A7-190A620C6D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D306894-579E-FB38-AF8D-96FCBA20FC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332FA-6C35-49E3-B326-50A21322AC5E}" type="datetimeFigureOut">
              <a:rPr kumimoji="1" lang="ja-JP" altLang="en-US" smtClean="0"/>
              <a:t>2026/1/19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5399357-86A5-6140-FAF7-3CBD845179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B94525F-D1FF-B621-91D4-48A21EB413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43CA37-D574-4C5D-9506-5D19DE774D7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705773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7755E6B-042C-1CA0-1BC2-85CC36CEF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EB996D9-576E-59A6-D68D-33FDCCDC90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781383E-8648-F112-B1A4-6223BC5560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332FA-6C35-49E3-B326-50A21322AC5E}" type="datetimeFigureOut">
              <a:rPr kumimoji="1" lang="ja-JP" altLang="en-US" smtClean="0"/>
              <a:t>2026/1/19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5822268-34AC-8A27-CDD1-C9B672EB1F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40CAF1D-51CC-83DC-E18D-8C16EA6C9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43CA37-D574-4C5D-9506-5D19DE774D7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6197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A1FD795-EC16-1516-CC91-09E2B6B52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1E6C1543-3E91-7441-7D85-92EB068E52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7063412-1E87-15ED-CEA1-FF687E5982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332FA-6C35-49E3-B326-50A21322AC5E}" type="datetimeFigureOut">
              <a:rPr kumimoji="1" lang="ja-JP" altLang="en-US" smtClean="0"/>
              <a:t>2026/1/19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B6AD734-2DB4-DA3D-5D30-5A0F5C2A09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F1C6875-63F5-4A58-9C83-BD0DDACE8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43CA37-D574-4C5D-9506-5D19DE774D7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109323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78BB7D0-77AA-9426-D80A-CB7A15CE7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6379100-C0AC-8940-B0B6-7AB2D4A04B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1B16499C-8E9E-EF7A-F815-5D27F2A2B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0268D61C-FB88-E2D2-F760-3EA86478A3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332FA-6C35-49E3-B326-50A21322AC5E}" type="datetimeFigureOut">
              <a:rPr kumimoji="1" lang="ja-JP" altLang="en-US" smtClean="0"/>
              <a:t>2026/1/19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CC39472A-F8CA-F9AE-125A-031D274D28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5DEAEA8E-74A9-E55E-9CA5-BE40A8FA72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43CA37-D574-4C5D-9506-5D19DE774D7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495136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1FCA7DD-F3FE-0F91-8FD7-33F1618C0B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7F3A2A2A-7008-EC12-F43B-8368CCDB20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C19E674E-A280-06D2-2658-31F158BA77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E0EE6A09-4664-DAF0-6176-058541A101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1AB1C298-2329-D47D-1700-22A34653E6E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19A685B9-B55A-458F-59CD-100840AC39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332FA-6C35-49E3-B326-50A21322AC5E}" type="datetimeFigureOut">
              <a:rPr kumimoji="1" lang="ja-JP" altLang="en-US" smtClean="0"/>
              <a:t>2026/1/19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0BA7F9AE-A916-CBB2-A0FE-E2D09BE0E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23456A62-39A4-04DB-8A5C-7B188C163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43CA37-D574-4C5D-9506-5D19DE774D7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452409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BE79F9F-5C17-0845-CA9B-8D505CDE3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54F64EAF-CB71-8D6B-A14B-8541815A7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332FA-6C35-49E3-B326-50A21322AC5E}" type="datetimeFigureOut">
              <a:rPr kumimoji="1" lang="ja-JP" altLang="en-US" smtClean="0"/>
              <a:t>2026/1/19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386B7171-74C6-FDB9-F646-BC824AFCA9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0B56EBE5-D2C9-2E5B-096F-A0A8BF7F58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43CA37-D574-4C5D-9506-5D19DE774D7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386150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51FC5222-DA48-B53F-19FF-9B2B863835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332FA-6C35-49E3-B326-50A21322AC5E}" type="datetimeFigureOut">
              <a:rPr kumimoji="1" lang="ja-JP" altLang="en-US" smtClean="0"/>
              <a:t>2026/1/19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197EC07D-A63A-8E02-AD6B-1E1F1FEE2E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420DAC49-2FCE-B3D6-5136-6508D4A34E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43CA37-D574-4C5D-9506-5D19DE774D7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914088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0379527-D2BC-2C29-C429-75D58EC037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B9CED05-4093-AE3D-F69E-E5B0AAA159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08C24D71-617E-4A13-A1C7-D828E051E7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5919B862-084F-F221-4386-ACAB9E3922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332FA-6C35-49E3-B326-50A21322AC5E}" type="datetimeFigureOut">
              <a:rPr kumimoji="1" lang="ja-JP" altLang="en-US" smtClean="0"/>
              <a:t>2026/1/19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D312E111-5497-B415-694C-FB737BBD64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99F701AA-4E23-564D-D3DC-ED2F1BE6B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43CA37-D574-4C5D-9506-5D19DE774D7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82573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FE46C04-8393-EC64-2947-380C1897BC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73ECDFEF-D99D-0016-7F67-C848BE74DD2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E0A779AC-B4CC-60FC-EA5D-826CF8668D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084D2717-D93F-7ACB-0A2F-E6CBBDEB2B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332FA-6C35-49E3-B326-50A21322AC5E}" type="datetimeFigureOut">
              <a:rPr kumimoji="1" lang="ja-JP" altLang="en-US" smtClean="0"/>
              <a:t>2026/1/19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596C167C-490B-47C0-CD81-BAD6290881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4CD26049-9F8B-154C-A9D4-D4A7FB8D38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43CA37-D574-4C5D-9506-5D19DE774D7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057599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27FD1320-F4F1-5B1F-0510-82F2B239D9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DAA68AB7-0E4A-B4FD-8859-EB5AE5C71A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BC70EFD-AD1B-A7F9-D00E-8C8B447901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83332FA-6C35-49E3-B326-50A21322AC5E}" type="datetimeFigureOut">
              <a:rPr kumimoji="1" lang="ja-JP" altLang="en-US" smtClean="0"/>
              <a:t>2026/1/19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1F66A68-F8E5-5A5A-7972-4C9A5234CD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71A3BB2-0F35-E68A-E887-D751A4A581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843CA37-D574-4C5D-9506-5D19DE774D7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723145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64517C77-AB46-3C65-B391-DEB71A1A9F17}"/>
              </a:ext>
            </a:extLst>
          </p:cNvPr>
          <p:cNvSpPr txBox="1"/>
          <p:nvPr/>
        </p:nvSpPr>
        <p:spPr>
          <a:xfrm>
            <a:off x="309741" y="1674674"/>
            <a:ext cx="12168716" cy="2308324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kumimoji="1" lang="en-US" altLang="ja-JP" sz="7200">
                <a:latin typeface="+mj-lt"/>
                <a:ea typeface="游ゴシック"/>
              </a:rPr>
              <a:t>Group C </a:t>
            </a:r>
          </a:p>
          <a:p>
            <a:r>
              <a:rPr lang="ja-JP" altLang="en-US" sz="7200">
                <a:latin typeface="+mj-lt"/>
                <a:ea typeface="游ゴシック"/>
              </a:rPr>
              <a:t>スレッド型SNS</a:t>
            </a:r>
            <a:r>
              <a:rPr kumimoji="1" lang="ja-JP" altLang="en-US" sz="7200">
                <a:latin typeface="+mj-lt"/>
                <a:ea typeface="游ゴシック"/>
              </a:rPr>
              <a:t>「</a:t>
            </a:r>
            <a:r>
              <a:rPr kumimoji="1" lang="en-US" altLang="ja-JP" sz="7200">
                <a:latin typeface="+mj-lt"/>
                <a:ea typeface="游ゴシック"/>
              </a:rPr>
              <a:t>Tamariba</a:t>
            </a:r>
            <a:r>
              <a:rPr kumimoji="1" lang="ja-JP" altLang="en-US" sz="7200">
                <a:latin typeface="+mj-lt"/>
                <a:ea typeface="游ゴシック"/>
              </a:rPr>
              <a:t>」</a:t>
            </a:r>
            <a:endParaRPr lang="ja-JP" altLang="en-US" sz="7200">
              <a:latin typeface="+mj-lt"/>
              <a:ea typeface="游ゴシック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7569D100-14EB-8692-BAD6-1D34B4865CB4}"/>
              </a:ext>
            </a:extLst>
          </p:cNvPr>
          <p:cNvSpPr txBox="1"/>
          <p:nvPr/>
        </p:nvSpPr>
        <p:spPr>
          <a:xfrm>
            <a:off x="309741" y="4029164"/>
            <a:ext cx="75969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600">
                <a:latin typeface="+mj-lt"/>
              </a:rPr>
              <a:t>2442067</a:t>
            </a:r>
            <a:r>
              <a:rPr lang="ja-JP" altLang="en-US" sz="3600">
                <a:latin typeface="+mj-lt"/>
              </a:rPr>
              <a:t> </a:t>
            </a:r>
            <a:r>
              <a:rPr kumimoji="1" lang="ja-JP" altLang="en-US" sz="3600">
                <a:latin typeface="+mj-lt"/>
              </a:rPr>
              <a:t>原拓生、</a:t>
            </a:r>
            <a:r>
              <a:rPr lang="en-US" altLang="ja-JP" sz="3600">
                <a:latin typeface="+mj-lt"/>
              </a:rPr>
              <a:t>2442099 </a:t>
            </a:r>
            <a:r>
              <a:rPr lang="ja-JP" altLang="en-US" sz="3600">
                <a:latin typeface="+mj-lt"/>
              </a:rPr>
              <a:t>渡辺海斗</a:t>
            </a:r>
            <a:endParaRPr kumimoji="1" lang="ja-JP" altLang="en-US" sz="3600">
              <a:latin typeface="+mj-lt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E8A5BD50-230E-2432-8B90-E7EE2ED12649}"/>
              </a:ext>
            </a:extLst>
          </p:cNvPr>
          <p:cNvSpPr txBox="1"/>
          <p:nvPr/>
        </p:nvSpPr>
        <p:spPr>
          <a:xfrm>
            <a:off x="309741" y="5800052"/>
            <a:ext cx="8339142" cy="64633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ja-JP" sz="3600">
                <a:latin typeface="+mj-lt"/>
                <a:ea typeface="游ゴシック"/>
              </a:rPr>
              <a:t> </a:t>
            </a:r>
            <a:r>
              <a:rPr lang="en-US" altLang="ja-JP" sz="2400" err="1">
                <a:ea typeface="游ゴシック"/>
              </a:rPr>
              <a:t>GithubURL</a:t>
            </a:r>
            <a:r>
              <a:rPr lang="en-US" altLang="ja-JP" sz="2400">
                <a:latin typeface="+mj-lt"/>
                <a:ea typeface="游ゴシック"/>
              </a:rPr>
              <a:t>:</a:t>
            </a:r>
            <a:r>
              <a:rPr lang="en-US" altLang="ja-JP" sz="2400">
                <a:latin typeface="游ゴシック Light"/>
                <a:ea typeface="游ゴシック"/>
              </a:rPr>
              <a:t>    </a:t>
            </a:r>
            <a:r>
              <a:rPr lang="en-US" altLang="ja-JP" sz="2400">
                <a:ea typeface="游ゴシック"/>
              </a:rPr>
              <a:t>https://github.com/tegrafuse/Saisyukadai</a:t>
            </a:r>
            <a:endParaRPr kumimoji="1" lang="ja-JP" altLang="en-US" sz="2400">
              <a:ea typeface="游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11116052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88F72A-61D7-5C51-A0A6-1D42D196E0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BC837E8A-3039-2B06-26F2-2C12A5C766A8}"/>
              </a:ext>
            </a:extLst>
          </p:cNvPr>
          <p:cNvSpPr/>
          <p:nvPr/>
        </p:nvSpPr>
        <p:spPr>
          <a:xfrm>
            <a:off x="0" y="0"/>
            <a:ext cx="12192000" cy="148132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6000" b="1">
                <a:solidFill>
                  <a:schemeClr val="tx1"/>
                </a:solidFill>
                <a:latin typeface="+mj-ea"/>
                <a:ea typeface="+mj-ea"/>
              </a:rPr>
              <a:t>デモビデオ</a:t>
            </a:r>
            <a:endParaRPr kumimoji="1" lang="ja-JP" altLang="en-US" sz="6000" b="1">
              <a:solidFill>
                <a:schemeClr val="tx1"/>
              </a:solidFill>
              <a:latin typeface="+mj-ea"/>
              <a:ea typeface="+mj-ea"/>
            </a:endParaRPr>
          </a:p>
        </p:txBody>
      </p:sp>
      <p:pic>
        <p:nvPicPr>
          <p:cNvPr id="2" name="537443455-b4ba40ca-2325-4a2e-b1a6-6d900fcf36dd">
            <a:hlinkClick r:id="" action="ppaction://media"/>
            <a:extLst>
              <a:ext uri="{FF2B5EF4-FFF2-40B4-BE49-F238E27FC236}">
                <a16:creationId xmlns:a16="http://schemas.microsoft.com/office/drawing/2014/main" id="{18935A5C-29F4-342D-EC47-853CD7FCCCB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55402" y="1557528"/>
            <a:ext cx="8881195" cy="4995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435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552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E48D95-88FF-7CA8-6ABE-A25F3EBFBB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951AE885-5098-4838-A2FB-B19C824C8467}"/>
              </a:ext>
            </a:extLst>
          </p:cNvPr>
          <p:cNvSpPr/>
          <p:nvPr/>
        </p:nvSpPr>
        <p:spPr>
          <a:xfrm>
            <a:off x="0" y="0"/>
            <a:ext cx="12192000" cy="148132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6000" b="1">
                <a:solidFill>
                  <a:schemeClr val="tx1"/>
                </a:solidFill>
                <a:latin typeface="+mj-ea"/>
                <a:ea typeface="+mj-ea"/>
              </a:rPr>
              <a:t>アーキテクチャ</a:t>
            </a:r>
          </a:p>
        </p:txBody>
      </p:sp>
      <p:pic>
        <p:nvPicPr>
          <p:cNvPr id="5" name="図 4" descr="ダイアグラム&#10;&#10;AI 生成コンテンツは誤りを含む可能性があります。">
            <a:extLst>
              <a:ext uri="{FF2B5EF4-FFF2-40B4-BE49-F238E27FC236}">
                <a16:creationId xmlns:a16="http://schemas.microsoft.com/office/drawing/2014/main" id="{D710DFE9-AFB1-06D4-B4F7-FAF35EF3EA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30211"/>
            <a:ext cx="12192000" cy="3163081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2ACB2A12-68A9-18CC-DC52-133B42F65624}"/>
              </a:ext>
            </a:extLst>
          </p:cNvPr>
          <p:cNvSpPr txBox="1"/>
          <p:nvPr/>
        </p:nvSpPr>
        <p:spPr>
          <a:xfrm>
            <a:off x="5434992" y="6215982"/>
            <a:ext cx="6206675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kumimoji="1" lang="en-US" altLang="ja-JP">
                <a:ea typeface="游ゴシック"/>
              </a:rPr>
              <a:t>※</a:t>
            </a:r>
            <a:r>
              <a:rPr lang="ja-JP" altLang="en-US">
                <a:ea typeface="游ゴシック"/>
              </a:rPr>
              <a:t>このプロジェクト</a:t>
            </a:r>
            <a:r>
              <a:rPr kumimoji="1" lang="ja-JP" altLang="en-US">
                <a:ea typeface="游ゴシック"/>
              </a:rPr>
              <a:t>は</a:t>
            </a:r>
            <a:r>
              <a:rPr lang="en-US" altLang="ja-JP" err="1">
                <a:ea typeface="游ゴシック"/>
              </a:rPr>
              <a:t>VSCode</a:t>
            </a:r>
            <a:r>
              <a:rPr lang="ja-JP" altLang="en-US">
                <a:ea typeface="游ゴシック"/>
              </a:rPr>
              <a:t>の</a:t>
            </a:r>
            <a:r>
              <a:rPr lang="en-US" altLang="ja-JP" err="1">
                <a:ea typeface="游ゴシック"/>
              </a:rPr>
              <a:t>Github</a:t>
            </a:r>
            <a:r>
              <a:rPr lang="en-US" altLang="ja-JP">
                <a:ea typeface="游ゴシック"/>
              </a:rPr>
              <a:t> Copilot</a:t>
            </a:r>
            <a:r>
              <a:rPr lang="ja-JP" altLang="en-US">
                <a:ea typeface="游ゴシック"/>
              </a:rPr>
              <a:t>を使用して作成した。</a:t>
            </a:r>
            <a:endParaRPr kumimoji="1" lang="ja-JP" altLang="en-US">
              <a:ea typeface="游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9840347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CC2385-94A9-122B-FC6C-3AF81A119A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9B96B2A2-F1BF-5898-F9DA-5479A3C2C9F7}"/>
              </a:ext>
            </a:extLst>
          </p:cNvPr>
          <p:cNvSpPr/>
          <p:nvPr/>
        </p:nvSpPr>
        <p:spPr>
          <a:xfrm>
            <a:off x="0" y="0"/>
            <a:ext cx="12192000" cy="148132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6000" b="1">
                <a:solidFill>
                  <a:schemeClr val="tx1"/>
                </a:solidFill>
                <a:latin typeface="+mj-ea"/>
                <a:ea typeface="+mj-ea"/>
              </a:rPr>
              <a:t>システム構成図</a:t>
            </a:r>
            <a:r>
              <a:rPr lang="en-US" altLang="ja-JP" sz="6000" b="1">
                <a:solidFill>
                  <a:schemeClr val="tx1"/>
                </a:solidFill>
                <a:latin typeface="+mj-ea"/>
                <a:ea typeface="+mj-ea"/>
              </a:rPr>
              <a:t>(ERD)</a:t>
            </a:r>
            <a:endParaRPr kumimoji="1" lang="ja-JP" altLang="en-US" sz="6000" b="1">
              <a:solidFill>
                <a:schemeClr val="tx1"/>
              </a:solidFill>
              <a:latin typeface="+mj-ea"/>
              <a:ea typeface="+mj-ea"/>
            </a:endParaRPr>
          </a:p>
        </p:txBody>
      </p:sp>
      <p:pic>
        <p:nvPicPr>
          <p:cNvPr id="3" name="図 2" descr="ダイアグラム, 概略図&#10;&#10;AI 生成コンテンツは誤りを含む可能性があります。">
            <a:extLst>
              <a:ext uri="{FF2B5EF4-FFF2-40B4-BE49-F238E27FC236}">
                <a16:creationId xmlns:a16="http://schemas.microsoft.com/office/drawing/2014/main" id="{0B6BC84B-156D-628E-EE20-4728C614ED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2174" y="1481328"/>
            <a:ext cx="8547652" cy="5376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2553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CA1069-8122-1469-0213-98FF84B443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DD0ADC6E-91A3-1189-65BB-F79043FB09DF}"/>
              </a:ext>
            </a:extLst>
          </p:cNvPr>
          <p:cNvSpPr/>
          <p:nvPr/>
        </p:nvSpPr>
        <p:spPr>
          <a:xfrm>
            <a:off x="0" y="0"/>
            <a:ext cx="12192000" cy="148132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6000" b="1">
                <a:solidFill>
                  <a:schemeClr val="tx1"/>
                </a:solidFill>
                <a:latin typeface="+mj-ea"/>
                <a:ea typeface="+mj-ea"/>
              </a:rPr>
              <a:t>システム構成図</a:t>
            </a:r>
            <a:r>
              <a:rPr lang="en-US" altLang="ja-JP" sz="6000" b="1">
                <a:solidFill>
                  <a:schemeClr val="tx1"/>
                </a:solidFill>
                <a:latin typeface="+mj-ea"/>
                <a:ea typeface="+mj-ea"/>
              </a:rPr>
              <a:t>(</a:t>
            </a:r>
            <a:r>
              <a:rPr lang="ja-JP" altLang="en-US" sz="6000" b="1">
                <a:solidFill>
                  <a:schemeClr val="tx1"/>
                </a:solidFill>
                <a:latin typeface="+mj-ea"/>
                <a:ea typeface="+mj-ea"/>
              </a:rPr>
              <a:t>全体</a:t>
            </a:r>
            <a:r>
              <a:rPr lang="en-US" altLang="ja-JP" sz="6000" b="1">
                <a:solidFill>
                  <a:schemeClr val="tx1"/>
                </a:solidFill>
                <a:latin typeface="+mj-ea"/>
                <a:ea typeface="+mj-ea"/>
              </a:rPr>
              <a:t>)</a:t>
            </a:r>
            <a:endParaRPr kumimoji="1" lang="ja-JP" altLang="en-US" sz="6000" b="1">
              <a:solidFill>
                <a:schemeClr val="tx1"/>
              </a:solidFill>
              <a:latin typeface="+mj-ea"/>
              <a:ea typeface="+mj-ea"/>
            </a:endParaRPr>
          </a:p>
        </p:txBody>
      </p:sp>
      <p:pic>
        <p:nvPicPr>
          <p:cNvPr id="3" name="図 2" descr="グラフィカル ユーザー インターフェイス&#10;&#10;AI 生成コンテンツは誤りを含む可能性があります。">
            <a:extLst>
              <a:ext uri="{FF2B5EF4-FFF2-40B4-BE49-F238E27FC236}">
                <a16:creationId xmlns:a16="http://schemas.microsoft.com/office/drawing/2014/main" id="{6FB0773B-5334-33D9-7202-A445A1021E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53712"/>
            <a:ext cx="12192000" cy="363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4570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AE4D3B-C8A4-C7FB-4C7C-EE9B9BC963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C8C75E30-A667-D0CC-B831-9B776803940F}"/>
              </a:ext>
            </a:extLst>
          </p:cNvPr>
          <p:cNvSpPr/>
          <p:nvPr/>
        </p:nvSpPr>
        <p:spPr>
          <a:xfrm>
            <a:off x="0" y="0"/>
            <a:ext cx="12192000" cy="148132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6000" b="1">
                <a:solidFill>
                  <a:schemeClr val="tx1"/>
                </a:solidFill>
                <a:latin typeface="+mj-ea"/>
                <a:ea typeface="+mj-ea"/>
              </a:rPr>
              <a:t>システム構成図</a:t>
            </a:r>
            <a:r>
              <a:rPr lang="en-US" altLang="ja-JP" sz="6000" b="1">
                <a:solidFill>
                  <a:schemeClr val="tx1"/>
                </a:solidFill>
                <a:latin typeface="+mj-ea"/>
                <a:ea typeface="+mj-ea"/>
              </a:rPr>
              <a:t>(</a:t>
            </a:r>
            <a:r>
              <a:rPr lang="ja-JP" altLang="en-US" sz="6000" b="1">
                <a:solidFill>
                  <a:schemeClr val="tx1"/>
                </a:solidFill>
                <a:latin typeface="+mj-ea"/>
                <a:ea typeface="+mj-ea"/>
              </a:rPr>
              <a:t>ファイルアップ</a:t>
            </a:r>
            <a:r>
              <a:rPr lang="en-US" altLang="ja-JP" sz="6000" b="1">
                <a:solidFill>
                  <a:schemeClr val="tx1"/>
                </a:solidFill>
                <a:latin typeface="+mj-ea"/>
                <a:ea typeface="+mj-ea"/>
              </a:rPr>
              <a:t>)</a:t>
            </a:r>
            <a:endParaRPr kumimoji="1" lang="ja-JP" altLang="en-US" sz="6000" b="1">
              <a:solidFill>
                <a:schemeClr val="tx1"/>
              </a:solidFill>
              <a:latin typeface="+mj-ea"/>
              <a:ea typeface="+mj-ea"/>
            </a:endParaRPr>
          </a:p>
        </p:txBody>
      </p:sp>
      <p:pic>
        <p:nvPicPr>
          <p:cNvPr id="13" name="図 12" descr="ダイアグラム&#10;&#10;AI 生成コンテンツは誤りを含む可能性があります。">
            <a:extLst>
              <a:ext uri="{FF2B5EF4-FFF2-40B4-BE49-F238E27FC236}">
                <a16:creationId xmlns:a16="http://schemas.microsoft.com/office/drawing/2014/main" id="{355DDABE-0BC6-D81C-080F-E1E39DDAEB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34415"/>
            <a:ext cx="12192000" cy="3195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2844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70B516-4703-36B2-801C-4081AE32C9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C74F5FC8-E621-10EA-D3ED-2DFF3D4A9407}"/>
              </a:ext>
            </a:extLst>
          </p:cNvPr>
          <p:cNvSpPr/>
          <p:nvPr/>
        </p:nvSpPr>
        <p:spPr>
          <a:xfrm>
            <a:off x="0" y="0"/>
            <a:ext cx="12192000" cy="148132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6000" b="1">
                <a:solidFill>
                  <a:schemeClr val="tx1"/>
                </a:solidFill>
                <a:latin typeface="+mj-ea"/>
                <a:ea typeface="+mj-ea"/>
              </a:rPr>
              <a:t>目次</a:t>
            </a:r>
            <a:endParaRPr kumimoji="1" lang="ja-JP" altLang="en-US" sz="6000" b="1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B7BAE8B9-2758-693F-F2EA-433D7C4DA121}"/>
              </a:ext>
            </a:extLst>
          </p:cNvPr>
          <p:cNvSpPr txBox="1"/>
          <p:nvPr/>
        </p:nvSpPr>
        <p:spPr>
          <a:xfrm>
            <a:off x="573024" y="1900166"/>
            <a:ext cx="11045952" cy="31700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ja-JP" altLang="en-US" sz="3200"/>
              <a:t>ペルソナ</a:t>
            </a:r>
            <a:endParaRPr kumimoji="1" lang="en-US" altLang="ja-JP" sz="32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ja-JP" altLang="en-US" sz="2800"/>
              <a:t>ストーリーボード</a:t>
            </a:r>
            <a:endParaRPr kumimoji="1" lang="en-US" altLang="ja-JP" sz="28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ja-JP" altLang="en-US" sz="2800"/>
              <a:t>ビジネス要件</a:t>
            </a:r>
            <a:endParaRPr kumimoji="1" lang="en-US" altLang="ja-JP" sz="28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sz="2800">
                <a:ea typeface="游ゴシック"/>
              </a:rPr>
              <a:t>デモビデオ</a:t>
            </a:r>
            <a:endParaRPr lang="ja-JP" altLang="en-US" sz="2800">
              <a:ea typeface="游ゴシック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2800">
                <a:ea typeface="游ゴシック"/>
              </a:rPr>
              <a:t>アーキテクチャ</a:t>
            </a:r>
            <a:endParaRPr lang="en-US" altLang="ja-JP" sz="2800">
              <a:ea typeface="游ゴシック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ja-JP" altLang="en-US" sz="2800"/>
              <a:t>システム構成図</a:t>
            </a:r>
            <a:endParaRPr kumimoji="1" lang="en-US" altLang="ja-JP" sz="28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ja-JP" altLang="en-US" sz="2800">
              <a:ea typeface="游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38239543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E6DA0A-E15D-A66B-B43C-02CC8DBAF8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6BF057A1-AD67-BC99-B0CE-98EB9ACE58BC}"/>
              </a:ext>
            </a:extLst>
          </p:cNvPr>
          <p:cNvSpPr/>
          <p:nvPr/>
        </p:nvSpPr>
        <p:spPr>
          <a:xfrm>
            <a:off x="0" y="0"/>
            <a:ext cx="12192000" cy="148132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6000" b="1">
                <a:solidFill>
                  <a:schemeClr val="tx1"/>
                </a:solidFill>
                <a:latin typeface="+mj-ea"/>
                <a:ea typeface="+mj-ea"/>
              </a:rPr>
              <a:t>ペルソナ</a:t>
            </a: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38007100-459B-09A9-2FBC-6D1838BE5031}"/>
              </a:ext>
            </a:extLst>
          </p:cNvPr>
          <p:cNvSpPr txBox="1"/>
          <p:nvPr/>
        </p:nvSpPr>
        <p:spPr>
          <a:xfrm>
            <a:off x="573024" y="1900166"/>
            <a:ext cx="11045952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3200"/>
              <a:t>30</a:t>
            </a:r>
            <a:r>
              <a:rPr lang="ja-JP" altLang="en-US" sz="3200"/>
              <a:t>代男性</a:t>
            </a:r>
            <a:endParaRPr lang="en-US" altLang="ja-JP" sz="32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3200"/>
              <a:t>エンジニア</a:t>
            </a:r>
            <a:endParaRPr lang="en-US" altLang="ja-JP" sz="32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ja-JP" altLang="en-US" sz="3200"/>
              <a:t>情報収集や情報交換を目的に</a:t>
            </a:r>
            <a:r>
              <a:rPr kumimoji="1" lang="en-US" altLang="ja-JP" sz="3200"/>
              <a:t>SNS</a:t>
            </a:r>
            <a:r>
              <a:rPr kumimoji="1" lang="ja-JP" altLang="en-US" sz="3200"/>
              <a:t>を利用している。</a:t>
            </a:r>
            <a:endParaRPr kumimoji="1" lang="en-US" altLang="ja-JP" sz="3200"/>
          </a:p>
          <a:p>
            <a:r>
              <a:rPr lang="ja-JP" altLang="en-US" sz="3200"/>
              <a:t>いらない情報</a:t>
            </a:r>
            <a:r>
              <a:rPr lang="en-US" altLang="ja-JP" sz="3200"/>
              <a:t>(</a:t>
            </a:r>
            <a:r>
              <a:rPr lang="ja-JP" altLang="en-US" sz="3200"/>
              <a:t>広告や興味のない内容</a:t>
            </a:r>
            <a:r>
              <a:rPr lang="en-US" altLang="ja-JP" sz="3200"/>
              <a:t>)</a:t>
            </a:r>
            <a:r>
              <a:rPr lang="ja-JP" altLang="en-US" sz="3200"/>
              <a:t>に不満を覚えている。</a:t>
            </a:r>
            <a:endParaRPr lang="en-US" altLang="ja-JP" sz="3200"/>
          </a:p>
          <a:p>
            <a:r>
              <a:rPr kumimoji="1" lang="ja-JP" altLang="en-US" sz="3200"/>
              <a:t>誰かの平和な日常を聞きたい。</a:t>
            </a:r>
            <a:endParaRPr kumimoji="1" lang="en-US" altLang="ja-JP" sz="320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ja-JP" altLang="en-US" sz="2800"/>
          </a:p>
        </p:txBody>
      </p:sp>
    </p:spTree>
    <p:extLst>
      <p:ext uri="{BB962C8B-B14F-4D97-AF65-F5344CB8AC3E}">
        <p14:creationId xmlns:p14="http://schemas.microsoft.com/office/powerpoint/2010/main" val="18863000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50514C-A58B-826A-A5D7-0DE56007A6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9384D681-7DCD-06E4-5CC0-07021ECE2701}"/>
              </a:ext>
            </a:extLst>
          </p:cNvPr>
          <p:cNvSpPr txBox="1"/>
          <p:nvPr/>
        </p:nvSpPr>
        <p:spPr>
          <a:xfrm>
            <a:off x="573024" y="1973318"/>
            <a:ext cx="1104595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en-US" altLang="ja-JP" sz="320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ja-JP" altLang="en-US" sz="2800"/>
          </a:p>
        </p:txBody>
      </p:sp>
      <p:pic>
        <p:nvPicPr>
          <p:cNvPr id="5" name="図 4" descr="グラフィカル ユーザー インターフェイス, アプリケーション&#10;&#10;AI 生成コンテンツは誤りを含む可能性があります。">
            <a:extLst>
              <a:ext uri="{FF2B5EF4-FFF2-40B4-BE49-F238E27FC236}">
                <a16:creationId xmlns:a16="http://schemas.microsoft.com/office/drawing/2014/main" id="{D7F0BFD6-E054-2BC6-86C3-7A35749910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192"/>
          <a:stretch>
            <a:fillRect/>
          </a:stretch>
        </p:blipFill>
        <p:spPr>
          <a:xfrm>
            <a:off x="0" y="740665"/>
            <a:ext cx="12192000" cy="6117336"/>
          </a:xfrm>
          <a:prstGeom prst="rect">
            <a:avLst/>
          </a:prstGeom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B0B82BFB-0A23-3D00-5528-8C1FB4456D00}"/>
              </a:ext>
            </a:extLst>
          </p:cNvPr>
          <p:cNvSpPr/>
          <p:nvPr/>
        </p:nvSpPr>
        <p:spPr>
          <a:xfrm>
            <a:off x="0" y="0"/>
            <a:ext cx="12192000" cy="148132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6000" b="1">
                <a:solidFill>
                  <a:schemeClr val="tx1"/>
                </a:solidFill>
                <a:latin typeface="+mj-ea"/>
                <a:ea typeface="+mj-ea"/>
              </a:rPr>
              <a:t>ストーリーボード</a:t>
            </a:r>
            <a:endParaRPr kumimoji="1" lang="ja-JP" altLang="en-US" sz="6000" b="1">
              <a:solidFill>
                <a:schemeClr val="tx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4858658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5415A0-022A-3556-E9D7-407E82B3D4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706B7CBA-7ADB-969E-470E-4478A446488D}"/>
              </a:ext>
            </a:extLst>
          </p:cNvPr>
          <p:cNvSpPr txBox="1"/>
          <p:nvPr/>
        </p:nvSpPr>
        <p:spPr>
          <a:xfrm>
            <a:off x="573024" y="1973318"/>
            <a:ext cx="1104595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en-US" altLang="ja-JP" sz="320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ja-JP" altLang="en-US" sz="2800"/>
          </a:p>
        </p:txBody>
      </p:sp>
      <p:pic>
        <p:nvPicPr>
          <p:cNvPr id="6" name="図 5" descr="グラフィカル ユーザー インターフェイス, アプリケーション&#10;&#10;AI 生成コンテンツは誤りを含む可能性があります。">
            <a:extLst>
              <a:ext uri="{FF2B5EF4-FFF2-40B4-BE49-F238E27FC236}">
                <a16:creationId xmlns:a16="http://schemas.microsoft.com/office/drawing/2014/main" id="{167DC6D9-1934-9CF2-7432-1CB72F751B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34" b="7200"/>
          <a:stretch>
            <a:fillRect/>
          </a:stretch>
        </p:blipFill>
        <p:spPr>
          <a:xfrm>
            <a:off x="46256" y="740664"/>
            <a:ext cx="12145744" cy="6108192"/>
          </a:xfrm>
          <a:prstGeom prst="rect">
            <a:avLst/>
          </a:prstGeom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53576D71-A59D-6A29-91F1-C9C21F0FEB5D}"/>
              </a:ext>
            </a:extLst>
          </p:cNvPr>
          <p:cNvSpPr/>
          <p:nvPr/>
        </p:nvSpPr>
        <p:spPr>
          <a:xfrm>
            <a:off x="0" y="0"/>
            <a:ext cx="12192000" cy="148132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6000" b="1">
                <a:solidFill>
                  <a:schemeClr val="tx1"/>
                </a:solidFill>
                <a:latin typeface="+mj-ea"/>
                <a:ea typeface="+mj-ea"/>
              </a:rPr>
              <a:t>ストーリーボード</a:t>
            </a:r>
            <a:endParaRPr kumimoji="1" lang="ja-JP" altLang="en-US" sz="6000" b="1">
              <a:solidFill>
                <a:schemeClr val="tx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6454538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2808C8-908A-7B3E-D18A-3E6CFD2BDB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17EBF98D-CC4F-33F2-9ACE-05A223293C3E}"/>
              </a:ext>
            </a:extLst>
          </p:cNvPr>
          <p:cNvSpPr txBox="1"/>
          <p:nvPr/>
        </p:nvSpPr>
        <p:spPr>
          <a:xfrm>
            <a:off x="573024" y="1973318"/>
            <a:ext cx="1104595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en-US" altLang="ja-JP" sz="320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ja-JP" altLang="en-US" sz="2800"/>
          </a:p>
        </p:txBody>
      </p:sp>
      <p:pic>
        <p:nvPicPr>
          <p:cNvPr id="6" name="図 5" descr="グラフィカル ユーザー インターフェイス, アプリケーション&#10;&#10;AI 生成コンテンツは誤りを含む可能性があります。">
            <a:extLst>
              <a:ext uri="{FF2B5EF4-FFF2-40B4-BE49-F238E27FC236}">
                <a16:creationId xmlns:a16="http://schemas.microsoft.com/office/drawing/2014/main" id="{4B756B91-866C-64D0-766C-14D13DE9C8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" b="10333"/>
          <a:stretch>
            <a:fillRect/>
          </a:stretch>
        </p:blipFill>
        <p:spPr>
          <a:xfrm>
            <a:off x="0" y="708660"/>
            <a:ext cx="12192000" cy="6149340"/>
          </a:xfrm>
          <a:prstGeom prst="rect">
            <a:avLst/>
          </a:prstGeom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5207354D-5F02-6AF9-1229-3CD3E18547CC}"/>
              </a:ext>
            </a:extLst>
          </p:cNvPr>
          <p:cNvSpPr/>
          <p:nvPr/>
        </p:nvSpPr>
        <p:spPr>
          <a:xfrm>
            <a:off x="0" y="0"/>
            <a:ext cx="12192000" cy="148132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6000" b="1">
                <a:solidFill>
                  <a:schemeClr val="tx1"/>
                </a:solidFill>
                <a:latin typeface="+mj-ea"/>
                <a:ea typeface="+mj-ea"/>
              </a:rPr>
              <a:t>ストーリーボード</a:t>
            </a:r>
            <a:endParaRPr kumimoji="1" lang="ja-JP" altLang="en-US" sz="6000" b="1">
              <a:solidFill>
                <a:schemeClr val="tx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484716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C65CDD-51F5-30CF-8205-D20D550ABD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9A4C2999-1EE2-D666-7A51-3ED94A5B0DCC}"/>
              </a:ext>
            </a:extLst>
          </p:cNvPr>
          <p:cNvSpPr txBox="1"/>
          <p:nvPr/>
        </p:nvSpPr>
        <p:spPr>
          <a:xfrm>
            <a:off x="573024" y="1973318"/>
            <a:ext cx="1104595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en-US" altLang="ja-JP" sz="320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ja-JP" altLang="en-US" sz="2800"/>
          </a:p>
        </p:txBody>
      </p:sp>
      <p:pic>
        <p:nvPicPr>
          <p:cNvPr id="6" name="図 5" descr="グラフィカル ユーザー インターフェイス, アプリケーション&#10;&#10;AI 生成コンテンツは誤りを含む可能性があります。">
            <a:extLst>
              <a:ext uri="{FF2B5EF4-FFF2-40B4-BE49-F238E27FC236}">
                <a16:creationId xmlns:a16="http://schemas.microsoft.com/office/drawing/2014/main" id="{4EF361B7-E8CA-47E8-EB95-CB16FDE5C7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386"/>
          <a:stretch>
            <a:fillRect/>
          </a:stretch>
        </p:blipFill>
        <p:spPr>
          <a:xfrm>
            <a:off x="0" y="686639"/>
            <a:ext cx="12192000" cy="6171361"/>
          </a:xfrm>
          <a:prstGeom prst="rect">
            <a:avLst/>
          </a:prstGeom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18A23C56-34D7-F39E-0266-1D4B17CBF026}"/>
              </a:ext>
            </a:extLst>
          </p:cNvPr>
          <p:cNvSpPr/>
          <p:nvPr/>
        </p:nvSpPr>
        <p:spPr>
          <a:xfrm>
            <a:off x="0" y="0"/>
            <a:ext cx="12192000" cy="148132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6000" b="1">
                <a:solidFill>
                  <a:schemeClr val="tx1"/>
                </a:solidFill>
                <a:latin typeface="+mj-ea"/>
                <a:ea typeface="+mj-ea"/>
              </a:rPr>
              <a:t>ストーリーボード</a:t>
            </a:r>
            <a:endParaRPr kumimoji="1" lang="ja-JP" altLang="en-US" sz="6000" b="1">
              <a:solidFill>
                <a:schemeClr val="tx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0944526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AFA08B-29B1-CEBE-FEAC-4008932956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985107C5-3808-F902-90F3-3D6F3786CA97}"/>
              </a:ext>
            </a:extLst>
          </p:cNvPr>
          <p:cNvSpPr txBox="1"/>
          <p:nvPr/>
        </p:nvSpPr>
        <p:spPr>
          <a:xfrm>
            <a:off x="573024" y="1973318"/>
            <a:ext cx="1104595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en-US" altLang="ja-JP" sz="320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ja-JP" altLang="en-US" sz="2800"/>
          </a:p>
        </p:txBody>
      </p:sp>
      <p:pic>
        <p:nvPicPr>
          <p:cNvPr id="6" name="図 5" descr="ダイアグラム&#10;&#10;AI 生成コンテンツは誤りを含む可能性があります。">
            <a:extLst>
              <a:ext uri="{FF2B5EF4-FFF2-40B4-BE49-F238E27FC236}">
                <a16:creationId xmlns:a16="http://schemas.microsoft.com/office/drawing/2014/main" id="{5AA0B8D3-CD28-7A9C-AE44-40CA398E4B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305"/>
          <a:stretch>
            <a:fillRect/>
          </a:stretch>
        </p:blipFill>
        <p:spPr>
          <a:xfrm>
            <a:off x="0" y="740664"/>
            <a:ext cx="12192000" cy="6078246"/>
          </a:xfrm>
          <a:prstGeom prst="rect">
            <a:avLst/>
          </a:prstGeom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F1F1E9E2-F08A-B14C-ED8D-FDF968689168}"/>
              </a:ext>
            </a:extLst>
          </p:cNvPr>
          <p:cNvSpPr/>
          <p:nvPr/>
        </p:nvSpPr>
        <p:spPr>
          <a:xfrm>
            <a:off x="0" y="0"/>
            <a:ext cx="12192000" cy="148132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6000" b="1">
                <a:solidFill>
                  <a:schemeClr val="tx1"/>
                </a:solidFill>
                <a:latin typeface="+mj-ea"/>
                <a:ea typeface="+mj-ea"/>
              </a:rPr>
              <a:t>ストーリーボード</a:t>
            </a:r>
            <a:endParaRPr kumimoji="1" lang="ja-JP" altLang="en-US" sz="6000" b="1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181E0AAB-789A-07FA-6F86-E2E3610C1529}"/>
              </a:ext>
            </a:extLst>
          </p:cNvPr>
          <p:cNvSpPr txBox="1"/>
          <p:nvPr/>
        </p:nvSpPr>
        <p:spPr>
          <a:xfrm>
            <a:off x="6941845" y="6557300"/>
            <a:ext cx="52501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/>
              <a:t>※</a:t>
            </a:r>
            <a:r>
              <a:rPr lang="ja-JP" altLang="en-US" sz="1100"/>
              <a:t>これらのストーリーボードは「</a:t>
            </a:r>
            <a:r>
              <a:rPr lang="en-US" altLang="ja-JP" sz="1100"/>
              <a:t>Miro</a:t>
            </a:r>
            <a:r>
              <a:rPr lang="ja-JP" altLang="en-US" sz="1100"/>
              <a:t>」の</a:t>
            </a:r>
            <a:r>
              <a:rPr lang="en-US" altLang="ja-JP" sz="1100"/>
              <a:t>AI</a:t>
            </a:r>
            <a:r>
              <a:rPr lang="ja-JP" altLang="en-US" sz="1100"/>
              <a:t>「</a:t>
            </a:r>
            <a:r>
              <a:rPr lang="en-US" altLang="ja-JP" sz="1100"/>
              <a:t>Sidekick</a:t>
            </a:r>
            <a:r>
              <a:rPr lang="ja-JP" altLang="en-US" sz="1100"/>
              <a:t>」を使用して作成した。</a:t>
            </a:r>
            <a:endParaRPr kumimoji="1" lang="ja-JP" altLang="en-US" sz="1100"/>
          </a:p>
        </p:txBody>
      </p:sp>
    </p:spTree>
    <p:extLst>
      <p:ext uri="{BB962C8B-B14F-4D97-AF65-F5344CB8AC3E}">
        <p14:creationId xmlns:p14="http://schemas.microsoft.com/office/powerpoint/2010/main" val="40883638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F5B49E-68E8-29C7-532C-4FF983F4E7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843356FE-34E4-99B0-8B2C-4051D75A7CE1}"/>
              </a:ext>
            </a:extLst>
          </p:cNvPr>
          <p:cNvSpPr/>
          <p:nvPr/>
        </p:nvSpPr>
        <p:spPr>
          <a:xfrm>
            <a:off x="0" y="0"/>
            <a:ext cx="12192000" cy="148132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6000" b="1">
                <a:solidFill>
                  <a:schemeClr val="tx1"/>
                </a:solidFill>
                <a:latin typeface="+mj-ea"/>
                <a:ea typeface="+mj-ea"/>
              </a:rPr>
              <a:t>ビジネス要件</a:t>
            </a: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EC99BF3C-3AFA-8246-133F-BCEAF21DAC1E}"/>
              </a:ext>
            </a:extLst>
          </p:cNvPr>
          <p:cNvSpPr txBox="1"/>
          <p:nvPr/>
        </p:nvSpPr>
        <p:spPr>
          <a:xfrm>
            <a:off x="573024" y="1900166"/>
            <a:ext cx="11045952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sz="2800"/>
              <a:t>SNS</a:t>
            </a:r>
            <a:r>
              <a:rPr kumimoji="1" lang="ja-JP" altLang="en-US" sz="2800"/>
              <a:t>はスレッド形式とし、コミュニティをフォロー後、それぞれがスレッドを作成、会話をする。</a:t>
            </a:r>
            <a:endParaRPr kumimoji="1" lang="en-US" altLang="ja-JP" sz="2800"/>
          </a:p>
          <a:p>
            <a:endParaRPr lang="en-US" altLang="ja-JP" sz="28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sz="2800"/>
              <a:t>SNS</a:t>
            </a:r>
            <a:r>
              <a:rPr kumimoji="1" lang="ja-JP" altLang="en-US" sz="2800"/>
              <a:t>の利用中に気疲れしない</a:t>
            </a:r>
            <a:endParaRPr kumimoji="1" lang="en-US" altLang="ja-JP" sz="2800"/>
          </a:p>
          <a:p>
            <a:r>
              <a:rPr lang="ja-JP" altLang="en-US" sz="2800"/>
              <a:t>→一つ一つの言動に気を張ることのないよう、過去の投稿の削除機能を設ける</a:t>
            </a:r>
            <a:endParaRPr kumimoji="1" lang="en-US" altLang="ja-JP" sz="2800"/>
          </a:p>
          <a:p>
            <a:r>
              <a:rPr kumimoji="1" lang="ja-JP" altLang="en-US" sz="2800"/>
              <a:t>→承認欲求を刺激する「バズ」を狙わせず、リポスト機能をなくす</a:t>
            </a:r>
          </a:p>
        </p:txBody>
      </p:sp>
    </p:spTree>
    <p:extLst>
      <p:ext uri="{BB962C8B-B14F-4D97-AF65-F5344CB8AC3E}">
        <p14:creationId xmlns:p14="http://schemas.microsoft.com/office/powerpoint/2010/main" val="20568676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游ゴシック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游ゴシック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46ec3f30-2d4f-4250-82e1-372410d23208}" enabled="0" method="" siteId="{46ec3f30-2d4f-4250-82e1-372410d23208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14</Slides>
  <Notes>10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Office テーマ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g2442067</dc:creator>
  <cp:revision>3</cp:revision>
  <cp:lastPrinted>2026-01-18T16:13:57Z</cp:lastPrinted>
  <dcterms:created xsi:type="dcterms:W3CDTF">2026-01-16T01:20:28Z</dcterms:created>
  <dcterms:modified xsi:type="dcterms:W3CDTF">2026-01-20T00:41:24Z</dcterms:modified>
</cp:coreProperties>
</file>